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1"/>
    <p:restoredTop sz="94653"/>
  </p:normalViewPr>
  <p:slideViewPr>
    <p:cSldViewPr snapToGrid="0">
      <p:cViewPr varScale="1">
        <p:scale>
          <a:sx n="113" d="100"/>
          <a:sy n="113" d="100"/>
        </p:scale>
        <p:origin x="7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B1E53-B181-B1F9-23F3-AD56E3392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B5782F-AE2E-A7C5-1D96-6906469E9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6F601-7FCF-B824-12F7-DBAFAEC5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AE507-6F1B-2472-4ED3-9480A3B9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CA813-328C-1BC8-37C2-2A37D4171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1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641D1-3D8E-476D-7F80-05640437D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794D71-31F1-0DFA-C1E1-BCCA9B693B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9CBB4-DD74-90A8-81EE-807A615B7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54281-17B7-DBE4-C1F9-BE0E6D34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B3DAF-4A69-9DCA-4401-48B1B89F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C332B1-6CF9-5BAC-139E-30E269BFE3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38E1AE-A98C-8F69-4808-6012B9385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CB7BD-7CC8-667F-19C0-8A0356424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53BAC-F614-F16B-88A5-F5808F359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3542E-983E-87F9-E826-3E780680F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4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4BFB2-614C-4AFA-3DAC-20A236CEA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D0CDA-8B03-8A64-5E50-CC4AFBED3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4C52C-0971-994D-B581-096E28D76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2B149-1156-4747-56F5-0D884118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2F31C-FD5D-4283-C185-987079F87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7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E8719-177E-D1CA-8EE9-53A25B73F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0C355-7B65-3072-7FEA-EB3229839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9A91-FBE9-2079-27C5-5D1376F42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C43A0-1985-EF4B-6788-350F5591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9275-4E69-2A03-84CD-D168C002A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1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7A7C5-0208-C8C3-947B-6F6B7E864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A452E-07A9-ADBE-73AF-36586D5EB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F482C5-840D-AF8B-09C6-F1F6885B3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064D7-4C35-3DE6-2F5D-511C8281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204C2-C75E-3B0D-D0F1-4BB91EAB6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D668A-1F44-DE1E-B153-29A679856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6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D36E7-10B6-5FC1-97B8-96A8301A7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EC2EDD-2894-2CDF-92AB-78DCEAD9D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58387-CF90-9150-C4D5-092915D2D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76400-E9BB-0FE8-3FE5-B3B4C01EDB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15B23A-2310-A9EE-EF16-3F648E493D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2A4151-136C-539B-B9AF-0E167970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0EBDC0-47B5-80BB-675F-8577DC77A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4775A1-1640-476B-4BBE-A3D05CF8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1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AF39C-9B81-BCEA-B661-FDCED9E6B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F992DB-E155-DDAA-932F-08BAEA4F2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551657-F71E-86B9-C954-0907CBC1F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DDD966-9255-C8AE-902B-9CF9FD17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75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BA0CAA-63B3-067C-125B-3DDD9CD56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5E9E5A-664D-2FDC-EB59-5729214F2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F83BF-3081-B47F-B9C1-54415100F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5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BA36F-B36F-A152-EF66-C135F4476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F27CA-4421-2FF5-4729-A2AB85469E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6F282-FF37-71E7-907D-3EAAB9985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A6CD7-B0AB-2B08-32A5-7BF281E20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59514-241A-D7E6-A392-7D78E48BF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2FB2F-5932-9CAC-980B-A42F0896A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1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FF4B1-74B3-A6F8-9054-7806BBE6F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90C892-BC65-AB95-0124-66AF301D1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44925-846D-00D5-06A2-F3940E63C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E5453-F2C5-8AA7-6933-5FEB24E0A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B22905-EC0B-5DE0-5167-DC94A6B9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E020A3-A95A-485B-D100-EB65A74A9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849B16-0DBC-430A-B6CD-B59DD4C42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A36EEA-744D-AF45-0776-202FCABDD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BE0EB-D386-F852-D9DA-BFE63688E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FC06CE-66A4-A245-866A-678CC393E519}" type="datetimeFigureOut">
              <a:rPr lang="en-US" smtClean="0"/>
              <a:t>4/4/25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EE137-E168-78BB-46C3-5229A02B09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DA806-A67B-3EEF-6495-4A19F009A1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C01026-66EF-8148-A21A-E8E0D43F9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7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,777,000+ Microbes Stock Photos, Pictures &amp; Royalty-Free Images - iStock |  Gut bacteria, Bacteria icon, Virus">
            <a:extLst>
              <a:ext uri="{FF2B5EF4-FFF2-40B4-BE49-F238E27FC236}">
                <a16:creationId xmlns:a16="http://schemas.microsoft.com/office/drawing/2014/main" id="{2F77AA0F-AE83-D860-EF4C-EB8774692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918" y="-147101"/>
            <a:ext cx="12260918" cy="7152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Arizona NASA Horizontal Black">
            <a:extLst>
              <a:ext uri="{FF2B5EF4-FFF2-40B4-BE49-F238E27FC236}">
                <a16:creationId xmlns:a16="http://schemas.microsoft.com/office/drawing/2014/main" id="{411E9106-1DA8-0BF5-7E7F-22B80C84DA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" t="1838" r="1767" b="2542"/>
          <a:stretch/>
        </p:blipFill>
        <p:spPr bwMode="auto">
          <a:xfrm>
            <a:off x="-68918" y="5384218"/>
            <a:ext cx="12260918" cy="1620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6BAAC07-1517-C56C-6030-29E824E8EAC2}"/>
              </a:ext>
            </a:extLst>
          </p:cNvPr>
          <p:cNvSpPr/>
          <p:nvPr/>
        </p:nvSpPr>
        <p:spPr>
          <a:xfrm>
            <a:off x="699911" y="545111"/>
            <a:ext cx="10792177" cy="329635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entury Gothic" panose="020B0502020202020204" pitchFamily="34" charset="0"/>
                <a:cs typeface="Beirut" pitchFamily="2" charset="-78"/>
              </a:rPr>
              <a:t>Investigating the effects of allometric scaling laws on microbial environments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A3B1246-024C-3CC3-843D-7932187B3938}"/>
              </a:ext>
            </a:extLst>
          </p:cNvPr>
          <p:cNvSpPr/>
          <p:nvPr/>
        </p:nvSpPr>
        <p:spPr>
          <a:xfrm>
            <a:off x="3767519" y="4010156"/>
            <a:ext cx="4656961" cy="10470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  <a:cs typeface="Beirut" pitchFamily="2" charset="-78"/>
              </a:rPr>
              <a:t>Charly Bisson</a:t>
            </a: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  <a:cs typeface="Beirut" pitchFamily="2" charset="-78"/>
              </a:rPr>
              <a:t>Arizona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89375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476C6-0B47-9BDB-0C9D-9556D1E4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883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Allometric</a:t>
            </a:r>
            <a:r>
              <a:rPr lang="en-US" dirty="0"/>
              <a:t> </a:t>
            </a:r>
            <a:r>
              <a:rPr lang="en-US" dirty="0">
                <a:latin typeface="Century Gothic" panose="020B0502020202020204" pitchFamily="34" charset="0"/>
              </a:rPr>
              <a:t>Scaling</a:t>
            </a:r>
          </a:p>
        </p:txBody>
      </p:sp>
      <p:pic>
        <p:nvPicPr>
          <p:cNvPr id="2050" name="Picture 2" descr="Super-linear scaling of biological organisms (Hemmingsen 1960).">
            <a:extLst>
              <a:ext uri="{FF2B5EF4-FFF2-40B4-BE49-F238E27FC236}">
                <a16:creationId xmlns:a16="http://schemas.microsoft.com/office/drawing/2014/main" id="{4D81B3A6-9C02-DFC9-651A-4566057EF43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3347" y="1551143"/>
            <a:ext cx="7445306" cy="5020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46EF4B-A5CD-96BE-CD31-135E0DD2EDD2}"/>
              </a:ext>
            </a:extLst>
          </p:cNvPr>
          <p:cNvSpPr txBox="1"/>
          <p:nvPr/>
        </p:nvSpPr>
        <p:spPr>
          <a:xfrm>
            <a:off x="9897782" y="6402620"/>
            <a:ext cx="2294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solidFill>
                  <a:srgbClr val="111111"/>
                </a:solidFill>
                <a:effectLst/>
                <a:latin typeface="Roboto" panose="020F0502020204030204" pitchFamily="34" charset="0"/>
              </a:rPr>
              <a:t>(Hemmingsen 1960)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B3D971E-DEAC-F42B-6A3E-CDFA3CFAE23B}"/>
              </a:ext>
            </a:extLst>
          </p:cNvPr>
          <p:cNvCxnSpPr/>
          <p:nvPr/>
        </p:nvCxnSpPr>
        <p:spPr>
          <a:xfrm flipV="1">
            <a:off x="3556000" y="1955800"/>
            <a:ext cx="3340100" cy="2171700"/>
          </a:xfrm>
          <a:prstGeom prst="straightConnector1">
            <a:avLst/>
          </a:prstGeom>
          <a:ln w="76200">
            <a:solidFill>
              <a:srgbClr val="C0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60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iagram of a chemical reaction&#10;&#10;AI-generated content may be incorrect.">
            <a:extLst>
              <a:ext uri="{FF2B5EF4-FFF2-40B4-BE49-F238E27FC236}">
                <a16:creationId xmlns:a16="http://schemas.microsoft.com/office/drawing/2014/main" id="{4A50F822-B6D6-42D0-4195-C83FC2BDD0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10"/>
          <a:stretch/>
        </p:blipFill>
        <p:spPr>
          <a:xfrm>
            <a:off x="5575300" y="642640"/>
            <a:ext cx="5346700" cy="5572720"/>
          </a:xfrm>
          <a:prstGeom prst="rect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A26E02-13DC-A9B5-D57A-473E9BB62468}"/>
              </a:ext>
            </a:extLst>
          </p:cNvPr>
          <p:cNvSpPr txBox="1"/>
          <p:nvPr/>
        </p:nvSpPr>
        <p:spPr>
          <a:xfrm>
            <a:off x="812800" y="642640"/>
            <a:ext cx="3949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The Model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91968AC-46E8-6EEB-C1B5-2DE71ABA24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4" r="6260"/>
          <a:stretch/>
        </p:blipFill>
        <p:spPr bwMode="auto">
          <a:xfrm>
            <a:off x="812800" y="2766854"/>
            <a:ext cx="4343400" cy="2638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0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C23F05D-AC61-94D9-D9A9-AF7AD764C830}"/>
              </a:ext>
            </a:extLst>
          </p:cNvPr>
          <p:cNvSpPr txBox="1"/>
          <p:nvPr/>
        </p:nvSpPr>
        <p:spPr>
          <a:xfrm>
            <a:off x="495300" y="600075"/>
            <a:ext cx="3949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Preliminary Results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D4D0697-53BC-1B7F-E359-E09F446C8674}"/>
              </a:ext>
            </a:extLst>
          </p:cNvPr>
          <p:cNvGrpSpPr/>
          <p:nvPr/>
        </p:nvGrpSpPr>
        <p:grpSpPr>
          <a:xfrm>
            <a:off x="4261158" y="152537"/>
            <a:ext cx="6971688" cy="6552925"/>
            <a:chOff x="11261008" y="11728218"/>
            <a:chExt cx="7531554" cy="7091968"/>
          </a:xfrm>
        </p:grpSpPr>
        <p:pic>
          <p:nvPicPr>
            <p:cNvPr id="3" name="Picture 4">
              <a:extLst>
                <a:ext uri="{FF2B5EF4-FFF2-40B4-BE49-F238E27FC236}">
                  <a16:creationId xmlns:a16="http://schemas.microsoft.com/office/drawing/2014/main" id="{ABC1891B-0FC7-0A61-7488-5BC788AF80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261008" y="12121448"/>
              <a:ext cx="7531554" cy="66987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4">
              <a:extLst>
                <a:ext uri="{FF2B5EF4-FFF2-40B4-BE49-F238E27FC236}">
                  <a16:creationId xmlns:a16="http://schemas.microsoft.com/office/drawing/2014/main" id="{C021329D-AF26-24FC-6814-994E3158DAA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296" t="-703" r="20012" b="83555"/>
            <a:stretch/>
          </p:blipFill>
          <p:spPr bwMode="auto">
            <a:xfrm>
              <a:off x="12211702" y="11728218"/>
              <a:ext cx="6108131" cy="1560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8862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FF45ECA3-07E5-C9AD-FA04-2780C0D50EAE}"/>
              </a:ext>
            </a:extLst>
          </p:cNvPr>
          <p:cNvGrpSpPr>
            <a:grpSpLocks noChangeAspect="1"/>
          </p:cNvGrpSpPr>
          <p:nvPr/>
        </p:nvGrpSpPr>
        <p:grpSpPr>
          <a:xfrm>
            <a:off x="2554970" y="1631225"/>
            <a:ext cx="9507647" cy="4922985"/>
            <a:chOff x="16619569" y="16977529"/>
            <a:chExt cx="6693755" cy="3465974"/>
          </a:xfrm>
        </p:grpSpPr>
        <p:pic>
          <p:nvPicPr>
            <p:cNvPr id="6" name="Picture 5" descr="A graph with colored lines and numbers&#10;&#10;AI-generated content may be incorrect.">
              <a:extLst>
                <a:ext uri="{FF2B5EF4-FFF2-40B4-BE49-F238E27FC236}">
                  <a16:creationId xmlns:a16="http://schemas.microsoft.com/office/drawing/2014/main" id="{E61C9270-B60D-3D15-A62D-BA52D7EE4D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19569" y="16983171"/>
              <a:ext cx="3346878" cy="3460332"/>
            </a:xfrm>
            <a:prstGeom prst="rect">
              <a:avLst/>
            </a:prstGeom>
          </p:spPr>
        </p:pic>
        <p:pic>
          <p:nvPicPr>
            <p:cNvPr id="7" name="Picture 6" descr="A screenshot of a graph&#10;&#10;AI-generated content may be incorrect.">
              <a:extLst>
                <a:ext uri="{FF2B5EF4-FFF2-40B4-BE49-F238E27FC236}">
                  <a16:creationId xmlns:a16="http://schemas.microsoft.com/office/drawing/2014/main" id="{72840BCF-F3AC-AE51-7328-236AC272FF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93" b="10705"/>
            <a:stretch/>
          </p:blipFill>
          <p:spPr>
            <a:xfrm>
              <a:off x="19966446" y="16977529"/>
              <a:ext cx="3346878" cy="3403950"/>
            </a:xfrm>
            <a:prstGeom prst="rect">
              <a:avLst/>
            </a:prstGeom>
          </p:spPr>
        </p:pic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2C3DDB-7472-9094-54CB-931993D978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009506"/>
              </p:ext>
            </p:extLst>
          </p:nvPr>
        </p:nvGraphicFramePr>
        <p:xfrm>
          <a:off x="558801" y="552451"/>
          <a:ext cx="3561642" cy="12927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7214">
                  <a:extLst>
                    <a:ext uri="{9D8B030D-6E8A-4147-A177-3AD203B41FA5}">
                      <a16:colId xmlns:a16="http://schemas.microsoft.com/office/drawing/2014/main" val="3572680777"/>
                    </a:ext>
                  </a:extLst>
                </a:gridCol>
                <a:gridCol w="1187214">
                  <a:extLst>
                    <a:ext uri="{9D8B030D-6E8A-4147-A177-3AD203B41FA5}">
                      <a16:colId xmlns:a16="http://schemas.microsoft.com/office/drawing/2014/main" val="2723018955"/>
                    </a:ext>
                  </a:extLst>
                </a:gridCol>
                <a:gridCol w="1187214">
                  <a:extLst>
                    <a:ext uri="{9D8B030D-6E8A-4147-A177-3AD203B41FA5}">
                      <a16:colId xmlns:a16="http://schemas.microsoft.com/office/drawing/2014/main" val="3172176908"/>
                    </a:ext>
                  </a:extLst>
                </a:gridCol>
              </a:tblGrid>
              <a:tr h="51761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Mortality Rates </a:t>
                      </a:r>
                    </a:p>
                    <a:p>
                      <a:pPr algn="ctr"/>
                      <a:r>
                        <a:rPr lang="en-US" sz="1600" dirty="0"/>
                        <a:t>(proportion of biomass lost/second)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034616"/>
                  </a:ext>
                </a:extLst>
              </a:tr>
              <a:tr h="37779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Species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Species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Species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6774077"/>
                  </a:ext>
                </a:extLst>
              </a:tr>
              <a:tr h="3357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0.0089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2859726"/>
                  </a:ext>
                </a:extLst>
              </a:tr>
            </a:tbl>
          </a:graphicData>
        </a:graphic>
      </p:graphicFrame>
      <p:sp>
        <p:nvSpPr>
          <p:cNvPr id="10" name="Conector: curvado 9">
            <a:extLst>
              <a:ext uri="{FF2B5EF4-FFF2-40B4-BE49-F238E27FC236}">
                <a16:creationId xmlns:a16="http://schemas.microsoft.com/office/drawing/2014/main" id="{9C5D9241-2C7C-437E-8DFD-0D1DE33EF475}"/>
              </a:ext>
            </a:extLst>
          </p:cNvPr>
          <p:cNvSpPr/>
          <p:nvPr/>
        </p:nvSpPr>
        <p:spPr>
          <a:xfrm rot="5400000" flipV="1">
            <a:off x="396685" y="2570881"/>
            <a:ext cx="2523600" cy="1499460"/>
          </a:xfrm>
          <a:prstGeom prst="curvedConnector2">
            <a:avLst/>
          </a:prstGeom>
          <a:solidFill>
            <a:srgbClr val="000000">
              <a:alpha val="5000"/>
            </a:srgbClr>
          </a:solidFill>
          <a:ln w="47625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rtlCol="0" anchor="ctr" anchorCtr="1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4F599B-72BA-EA67-A406-3D33BD228A51}"/>
              </a:ext>
            </a:extLst>
          </p:cNvPr>
          <p:cNvSpPr txBox="1"/>
          <p:nvPr/>
        </p:nvSpPr>
        <p:spPr>
          <a:xfrm>
            <a:off x="6920416" y="429361"/>
            <a:ext cx="51422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 Gothic" panose="020B0502020202020204" pitchFamily="34" charset="0"/>
              </a:rPr>
              <a:t>Post-Modification</a:t>
            </a:r>
          </a:p>
        </p:txBody>
      </p:sp>
    </p:spTree>
    <p:extLst>
      <p:ext uri="{BB962C8B-B14F-4D97-AF65-F5344CB8AC3E}">
        <p14:creationId xmlns:p14="http://schemas.microsoft.com/office/powerpoint/2010/main" val="131804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A861-98D0-64B9-6272-943E69932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B5F14-878F-2C73-A5C0-07D048224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3425"/>
            <a:ext cx="10515600" cy="4351338"/>
          </a:xfrm>
        </p:spPr>
        <p:txBody>
          <a:bodyPr/>
          <a:lstStyle/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Unstable coexistence</a:t>
            </a: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Smaller cell volume more likely to survive (species 0)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25813BE-3930-CCD1-4C3F-CAEA47B5A25A}"/>
              </a:ext>
            </a:extLst>
          </p:cNvPr>
          <p:cNvSpPr/>
          <p:nvPr/>
        </p:nvSpPr>
        <p:spPr>
          <a:xfrm>
            <a:off x="705555" y="553772"/>
            <a:ext cx="10780890" cy="948267"/>
          </a:xfrm>
          <a:prstGeom prst="roundRect">
            <a:avLst/>
          </a:prstGeom>
          <a:noFill/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5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955D2-B57C-9856-60C3-DC31768A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534" y="1109573"/>
            <a:ext cx="10515600" cy="1325563"/>
          </a:xfrm>
        </p:spPr>
        <p:txBody>
          <a:bodyPr/>
          <a:lstStyle/>
          <a:p>
            <a:r>
              <a:rPr lang="en-US" dirty="0">
                <a:latin typeface="Century Gothic" panose="020B0502020202020204" pitchFamily="34" charset="0"/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787D8-EABF-010C-A86D-572E19908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534" y="2156705"/>
            <a:ext cx="10515600" cy="435133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latin typeface="Century Gothic" panose="020B0502020202020204" pitchFamily="34" charset="0"/>
              </a:rPr>
              <a:t>Indefinite coexistence (find steady states)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Century Gothic" panose="020B0502020202020204" pitchFamily="34" charset="0"/>
              </a:rPr>
              <a:t>Incorporate interspecies interactions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71CB612-C1C6-98A4-2E1C-74955D0F5101}"/>
              </a:ext>
            </a:extLst>
          </p:cNvPr>
          <p:cNvSpPr/>
          <p:nvPr/>
        </p:nvSpPr>
        <p:spPr>
          <a:xfrm>
            <a:off x="338666" y="587022"/>
            <a:ext cx="5520267" cy="2370667"/>
          </a:xfrm>
          <a:prstGeom prst="roundRect">
            <a:avLst/>
          </a:prstGeom>
          <a:noFill/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7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44336B36-51A6-4659-68A3-7BCAD57DF725}"/>
              </a:ext>
            </a:extLst>
          </p:cNvPr>
          <p:cNvSpPr/>
          <p:nvPr/>
        </p:nvSpPr>
        <p:spPr>
          <a:xfrm>
            <a:off x="338666" y="4526846"/>
            <a:ext cx="11514667" cy="20094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References:</a:t>
            </a:r>
          </a:p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Klausmeier, C. A., E. Litchman, and Simon Asher Levin. "A model of flexible uptake of</a:t>
            </a:r>
          </a:p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       two essential resources." </a:t>
            </a:r>
            <a:r>
              <a:rPr lang="en-US" sz="2000" b="0" i="1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Journal of theoretical biology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 246, no. 2 (2007): 278-289.</a:t>
            </a:r>
          </a:p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Kempes, C.P., Follows, M.J., Smith, H. </a:t>
            </a:r>
            <a:r>
              <a:rPr lang="en-US" sz="2000" b="0" i="1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et al.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 Generalized Stoichiometry and</a:t>
            </a:r>
          </a:p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222222"/>
                </a:solidFill>
                <a:latin typeface="Century Gothic" panose="020B0502020202020204" pitchFamily="34" charset="0"/>
              </a:rPr>
              <a:t>      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 Biogeochemistry for Astrobiological Applications. </a:t>
            </a:r>
            <a:r>
              <a:rPr lang="en-US" sz="2000" b="0" i="1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Bull Math Biol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 </a:t>
            </a:r>
            <a:r>
              <a:rPr lang="en-US" sz="200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83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  <a:t>, 73 (2021).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EA95810A-6F04-9C0B-94CD-0B697FB825F4}"/>
              </a:ext>
            </a:extLst>
          </p:cNvPr>
          <p:cNvSpPr/>
          <p:nvPr/>
        </p:nvSpPr>
        <p:spPr>
          <a:xfrm>
            <a:off x="7947378" y="914399"/>
            <a:ext cx="3905955" cy="28560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800" dirty="0">
                <a:solidFill>
                  <a:schemeClr val="tx1"/>
                </a:solidFill>
                <a:latin typeface="Century Gothic" panose="020B0502020202020204" pitchFamily="34" charset="0"/>
              </a:rPr>
              <a:t>I’d like to thank Dr. Cole Mathis and Olivia Smith for their mentorship and support throughout this project, and to NASA Space Grant for the funding.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CF3105-5757-39AF-DC03-F5467B89807B}"/>
              </a:ext>
            </a:extLst>
          </p:cNvPr>
          <p:cNvSpPr txBox="1"/>
          <p:nvPr/>
        </p:nvSpPr>
        <p:spPr>
          <a:xfrm>
            <a:off x="1636889" y="1880779"/>
            <a:ext cx="40357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Century Gothic" panose="020B0502020202020204" pitchFamily="34" charset="0"/>
              </a:rPr>
              <a:t>Questions?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544DB78-6E07-B40A-185D-C8361D93BC77}"/>
              </a:ext>
            </a:extLst>
          </p:cNvPr>
          <p:cNvSpPr/>
          <p:nvPr/>
        </p:nvSpPr>
        <p:spPr>
          <a:xfrm>
            <a:off x="338666" y="587022"/>
            <a:ext cx="6908801" cy="3510845"/>
          </a:xfrm>
          <a:prstGeom prst="roundRect">
            <a:avLst/>
          </a:prstGeom>
          <a:noFill/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63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5E158B290FB04C85E3A58298661110" ma:contentTypeVersion="13" ma:contentTypeDescription="Create a new document." ma:contentTypeScope="" ma:versionID="41b7ff091aec529c3daf81507e8b0ec8">
  <xsd:schema xmlns:xsd="http://www.w3.org/2001/XMLSchema" xmlns:xs="http://www.w3.org/2001/XMLSchema" xmlns:p="http://schemas.microsoft.com/office/2006/metadata/properties" xmlns:ns2="18db2308-d939-430a-b691-238a8dea59b6" xmlns:ns3="5b8b13da-f81b-454a-95eb-607e33c0c50f" targetNamespace="http://schemas.microsoft.com/office/2006/metadata/properties" ma:root="true" ma:fieldsID="a3353ca290599b369a1ae03541399586" ns2:_="" ns3:_="">
    <xsd:import namespace="18db2308-d939-430a-b691-238a8dea59b6"/>
    <xsd:import namespace="5b8b13da-f81b-454a-95eb-607e33c0c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b2308-d939-430a-b691-238a8dea59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1dced58-e0b4-42b2-b81d-05092f917f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b13da-f81b-454a-95eb-607e33c0c50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3870a5b-0f6f-4a43-975e-bd6ec4c6147b}" ma:internalName="TaxCatchAll" ma:showField="CatchAllData" ma:web="5b8b13da-f81b-454a-95eb-607e33c0c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b2308-d939-430a-b691-238a8dea59b6">
      <Terms xmlns="http://schemas.microsoft.com/office/infopath/2007/PartnerControls"/>
    </lcf76f155ced4ddcb4097134ff3c332f>
    <TaxCatchAll xmlns="5b8b13da-f81b-454a-95eb-607e33c0c50f" xsi:nil="true"/>
  </documentManagement>
</p:properties>
</file>

<file path=customXml/itemProps1.xml><?xml version="1.0" encoding="utf-8"?>
<ds:datastoreItem xmlns:ds="http://schemas.openxmlformats.org/officeDocument/2006/customXml" ds:itemID="{7AC40E64-9C8C-42D4-8022-AC9960948D5B}"/>
</file>

<file path=customXml/itemProps2.xml><?xml version="1.0" encoding="utf-8"?>
<ds:datastoreItem xmlns:ds="http://schemas.openxmlformats.org/officeDocument/2006/customXml" ds:itemID="{3E1AE7CD-DCCF-4416-9B1E-83768488D862}"/>
</file>

<file path=customXml/itemProps3.xml><?xml version="1.0" encoding="utf-8"?>
<ds:datastoreItem xmlns:ds="http://schemas.openxmlformats.org/officeDocument/2006/customXml" ds:itemID="{F2DBC525-4D54-4A2C-909F-847EDEAE4E7E}"/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182</Words>
  <Application>Microsoft Macintosh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Century Gothic</vt:lpstr>
      <vt:lpstr>Roboto</vt:lpstr>
      <vt:lpstr>Office Theme</vt:lpstr>
      <vt:lpstr>PowerPoint Presentation</vt:lpstr>
      <vt:lpstr>Allometric Scaling</vt:lpstr>
      <vt:lpstr>PowerPoint Presentation</vt:lpstr>
      <vt:lpstr>PowerPoint Presentation</vt:lpstr>
      <vt:lpstr>PowerPoint Presentation</vt:lpstr>
      <vt:lpstr>Results</vt:lpstr>
      <vt:lpstr>Next steps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Charly Bisson</dc:creator>
  <cp:lastModifiedBy>Charly Bisson</cp:lastModifiedBy>
  <cp:revision>7</cp:revision>
  <dcterms:created xsi:type="dcterms:W3CDTF">2025-04-03T03:52:01Z</dcterms:created>
  <dcterms:modified xsi:type="dcterms:W3CDTF">2025-04-05T01:50:39Z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0x010100815E158B290FB04C85E3A58298661110</vt:lpwstr>
  </property>
</Properties>
</file>